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04" r:id="rId3"/>
  </p:sldMasterIdLst>
  <p:notesMasterIdLst>
    <p:notesMasterId r:id="rId5"/>
  </p:notesMasterIdLst>
  <p:sldIdLst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 autoAdjust="0"/>
    <p:restoredTop sz="94807"/>
  </p:normalViewPr>
  <p:slideViewPr>
    <p:cSldViewPr>
      <p:cViewPr>
        <p:scale>
          <a:sx n="125" d="100"/>
          <a:sy n="125" d="100"/>
        </p:scale>
        <p:origin x="-138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D2AD5A3-6730-42C7-B6FD-68E865D1E7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4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fld id="{9F1BE386-77EB-410B-9415-AD6234734E1B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1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368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111105"/>
            <a:ext cx="7772400" cy="1181993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75656" y="4365105"/>
            <a:ext cx="6336704" cy="756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Huynh Van Luong</a:t>
            </a:r>
            <a:endParaRPr lang="de-DE" sz="16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de-DE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huynh.luong@fau.de </a:t>
            </a:r>
            <a:endParaRPr lang="de-DE" sz="12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endParaRPr lang="de-DE" sz="1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Multimedia Communications </a:t>
            </a:r>
            <a:r>
              <a:rPr lang="de-DE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and</a:t>
            </a:r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Signal Processing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CustomShape 3"/>
          <p:cNvSpPr/>
          <p:nvPr userDrawn="1"/>
        </p:nvSpPr>
        <p:spPr>
          <a:xfrm>
            <a:off x="2627784" y="5589240"/>
            <a:ext cx="39985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RTG 1773 Seminar, November 10,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9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5581" y="3068961"/>
            <a:ext cx="7739137" cy="1337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3"/>
          </a:xfrm>
        </p:spPr>
        <p:txBody>
          <a:bodyPr/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88361" y="820267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3" name="Line 15"/>
          <p:cNvSpPr>
            <a:spLocks noChangeShapeType="1"/>
          </p:cNvSpPr>
          <p:nvPr userDrawn="1"/>
        </p:nvSpPr>
        <p:spPr bwMode="auto">
          <a:xfrm>
            <a:off x="202958" y="764704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4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43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93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49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7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918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375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9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41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8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207720" y="640512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2"/>
          <p:cNvSpPr/>
          <p:nvPr/>
        </p:nvSpPr>
        <p:spPr>
          <a:xfrm>
            <a:off x="284760" y="647928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rafik 8"/>
          <p:cNvPicPr/>
          <p:nvPr/>
        </p:nvPicPr>
        <p:blipFill>
          <a:blip r:embed="rId14"/>
          <a:stretch/>
        </p:blipFill>
        <p:spPr>
          <a:xfrm>
            <a:off x="285120" y="5805360"/>
            <a:ext cx="1889280" cy="504720"/>
          </a:xfrm>
          <a:prstGeom prst="rect">
            <a:avLst/>
          </a:prstGeom>
          <a:ln>
            <a:noFill/>
          </a:ln>
        </p:spPr>
      </p:pic>
      <p:pic>
        <p:nvPicPr>
          <p:cNvPr id="3" name="Grafik 9"/>
          <p:cNvPicPr/>
          <p:nvPr/>
        </p:nvPicPr>
        <p:blipFill>
          <a:blip r:embed="rId15"/>
          <a:stretch/>
        </p:blipFill>
        <p:spPr>
          <a:xfrm>
            <a:off x="7632360" y="5589360"/>
            <a:ext cx="121608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6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212760" y="932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289800" y="100656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1981440" y="6277680"/>
            <a:ext cx="5326864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 spc="-1" dirty="0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H. V. Luong: Compressive online robust principal component analysis (CORPCA)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876360" y="6106680"/>
            <a:ext cx="1205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fld id="{EB9A74D2-0849-4E98-A500-85CD3AF7C628}" type="datetime1">
              <a:rPr lang="de-DE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01.09.2017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6876360" y="6431040"/>
            <a:ext cx="107928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</a:t>
            </a:r>
            <a:fld id="{40FEF80E-1B22-4052-B369-A3181645D95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" name="Line 6"/>
          <p:cNvSpPr/>
          <p:nvPr/>
        </p:nvSpPr>
        <p:spPr>
          <a:xfrm>
            <a:off x="207720" y="6107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7"/>
          <p:cNvSpPr/>
          <p:nvPr/>
        </p:nvSpPr>
        <p:spPr>
          <a:xfrm>
            <a:off x="284760" y="616104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rafik 22"/>
          <p:cNvPicPr/>
          <p:nvPr/>
        </p:nvPicPr>
        <p:blipFill>
          <a:blip r:embed="rId14"/>
          <a:stretch/>
        </p:blipFill>
        <p:spPr>
          <a:xfrm>
            <a:off x="285120" y="6245280"/>
            <a:ext cx="1512360" cy="462240"/>
          </a:xfrm>
          <a:prstGeom prst="rect">
            <a:avLst/>
          </a:prstGeom>
          <a:ln>
            <a:noFill/>
          </a:ln>
        </p:spPr>
      </p:pic>
      <p:pic>
        <p:nvPicPr>
          <p:cNvPr id="48" name="Grafik 23"/>
          <p:cNvPicPr/>
          <p:nvPr/>
        </p:nvPicPr>
        <p:blipFill>
          <a:blip r:embed="rId15"/>
          <a:stretch/>
        </p:blipFill>
        <p:spPr>
          <a:xfrm>
            <a:off x="8082360" y="6161400"/>
            <a:ext cx="843120" cy="546120"/>
          </a:xfrm>
          <a:prstGeom prst="rect">
            <a:avLst/>
          </a:prstGeom>
          <a:ln>
            <a:noFill/>
          </a:ln>
        </p:spPr>
      </p:pic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912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microsoft.com/office/2007/relationships/media" Target="../media/media7.wmv"/><Relationship Id="rId18" Type="http://schemas.openxmlformats.org/officeDocument/2006/relationships/video" Target="../media/media9.wmv"/><Relationship Id="rId26" Type="http://schemas.openxmlformats.org/officeDocument/2006/relationships/video" Target="../media/media13.wmv"/><Relationship Id="rId39" Type="http://schemas.openxmlformats.org/officeDocument/2006/relationships/image" Target="../media/image11.png"/><Relationship Id="rId3" Type="http://schemas.microsoft.com/office/2007/relationships/media" Target="../media/media2.wmv"/><Relationship Id="rId21" Type="http://schemas.microsoft.com/office/2007/relationships/media" Target="../media/media11.wmv"/><Relationship Id="rId34" Type="http://schemas.openxmlformats.org/officeDocument/2006/relationships/image" Target="../media/image6.png"/><Relationship Id="rId42" Type="http://schemas.openxmlformats.org/officeDocument/2006/relationships/image" Target="../media/image14.png"/><Relationship Id="rId47" Type="http://schemas.openxmlformats.org/officeDocument/2006/relationships/image" Target="../media/image19.png"/><Relationship Id="rId7" Type="http://schemas.microsoft.com/office/2007/relationships/media" Target="../media/media4.wmv"/><Relationship Id="rId12" Type="http://schemas.openxmlformats.org/officeDocument/2006/relationships/video" Target="../media/media6.wmv"/><Relationship Id="rId17" Type="http://schemas.microsoft.com/office/2007/relationships/media" Target="../media/media9.wmv"/><Relationship Id="rId25" Type="http://schemas.microsoft.com/office/2007/relationships/media" Target="../media/media13.wmv"/><Relationship Id="rId33" Type="http://schemas.openxmlformats.org/officeDocument/2006/relationships/image" Target="../media/image5.png"/><Relationship Id="rId38" Type="http://schemas.openxmlformats.org/officeDocument/2006/relationships/image" Target="../media/image10.png"/><Relationship Id="rId46" Type="http://schemas.openxmlformats.org/officeDocument/2006/relationships/image" Target="../media/image18.png"/><Relationship Id="rId2" Type="http://schemas.openxmlformats.org/officeDocument/2006/relationships/video" Target="../media/media1.wmv"/><Relationship Id="rId16" Type="http://schemas.openxmlformats.org/officeDocument/2006/relationships/video" Target="../media/media8.wmv"/><Relationship Id="rId20" Type="http://schemas.openxmlformats.org/officeDocument/2006/relationships/video" Target="../media/media10.wmv"/><Relationship Id="rId29" Type="http://schemas.microsoft.com/office/2007/relationships/media" Target="../media/media15.wmv"/><Relationship Id="rId41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microsoft.com/office/2007/relationships/media" Target="../media/media6.wmv"/><Relationship Id="rId24" Type="http://schemas.openxmlformats.org/officeDocument/2006/relationships/video" Target="../media/media12.wmv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9.png"/><Relationship Id="rId40" Type="http://schemas.openxmlformats.org/officeDocument/2006/relationships/image" Target="../media/image12.png"/><Relationship Id="rId45" Type="http://schemas.openxmlformats.org/officeDocument/2006/relationships/image" Target="../media/image17.png"/><Relationship Id="rId5" Type="http://schemas.microsoft.com/office/2007/relationships/media" Target="../media/media3.wmv"/><Relationship Id="rId15" Type="http://schemas.microsoft.com/office/2007/relationships/media" Target="../media/media8.wmv"/><Relationship Id="rId23" Type="http://schemas.microsoft.com/office/2007/relationships/media" Target="../media/media12.wmv"/><Relationship Id="rId28" Type="http://schemas.openxmlformats.org/officeDocument/2006/relationships/video" Target="../media/media14.wmv"/><Relationship Id="rId36" Type="http://schemas.openxmlformats.org/officeDocument/2006/relationships/image" Target="../media/image8.png"/><Relationship Id="rId10" Type="http://schemas.openxmlformats.org/officeDocument/2006/relationships/video" Target="../media/media5.wmv"/><Relationship Id="rId19" Type="http://schemas.microsoft.com/office/2007/relationships/media" Target="../media/media10.wmv"/><Relationship Id="rId31" Type="http://schemas.openxmlformats.org/officeDocument/2006/relationships/slideLayout" Target="../slideLayouts/slideLayout16.xml"/><Relationship Id="rId44" Type="http://schemas.openxmlformats.org/officeDocument/2006/relationships/image" Target="../media/image16.png"/><Relationship Id="rId4" Type="http://schemas.openxmlformats.org/officeDocument/2006/relationships/video" Target="../media/media2.wmv"/><Relationship Id="rId9" Type="http://schemas.microsoft.com/office/2007/relationships/media" Target="../media/media5.wmv"/><Relationship Id="rId14" Type="http://schemas.openxmlformats.org/officeDocument/2006/relationships/video" Target="../media/media7.wmv"/><Relationship Id="rId22" Type="http://schemas.openxmlformats.org/officeDocument/2006/relationships/video" Target="../media/media11.wmv"/><Relationship Id="rId27" Type="http://schemas.microsoft.com/office/2007/relationships/media" Target="../media/media14.wmv"/><Relationship Id="rId30" Type="http://schemas.openxmlformats.org/officeDocument/2006/relationships/video" Target="../media/media15.wmv"/><Relationship Id="rId35" Type="http://schemas.openxmlformats.org/officeDocument/2006/relationships/image" Target="../media/image7.png"/><Relationship Id="rId4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16452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609600" y="18864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 vs. ReProCS: compressive rates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78874" y="1652418"/>
            <a:ext cx="3672408" cy="1548580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05203" y="2838152"/>
            <a:ext cx="35460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m/n=0.4	  m/n=0.2</a:t>
            </a:r>
            <a:endParaRPr lang="en-US" sz="1050"/>
          </a:p>
        </p:txBody>
      </p:sp>
      <p:sp>
        <p:nvSpPr>
          <p:cNvPr id="35" name="Rectangle 34"/>
          <p:cNvSpPr/>
          <p:nvPr/>
        </p:nvSpPr>
        <p:spPr>
          <a:xfrm>
            <a:off x="3057603" y="2990552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</a:t>
            </a:r>
            <a:endParaRPr lang="en-US" sz="1050"/>
          </a:p>
        </p:txBody>
      </p:sp>
      <p:sp>
        <p:nvSpPr>
          <p:cNvPr id="38" name="Rounded Rectangle 37"/>
          <p:cNvSpPr/>
          <p:nvPr/>
        </p:nvSpPr>
        <p:spPr>
          <a:xfrm>
            <a:off x="2765956" y="3455624"/>
            <a:ext cx="3672408" cy="972516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918852" y="4197522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ReProCS</a:t>
            </a:r>
            <a:endParaRPr lang="en-US" sz="1050"/>
          </a:p>
        </p:txBody>
      </p:sp>
      <p:sp>
        <p:nvSpPr>
          <p:cNvPr id="51" name="Rectangle 50"/>
          <p:cNvSpPr/>
          <p:nvPr/>
        </p:nvSpPr>
        <p:spPr>
          <a:xfrm>
            <a:off x="2892285" y="4062535"/>
            <a:ext cx="36900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        m/n=0.4	  m/n=0.2</a:t>
            </a:r>
            <a:endParaRPr lang="en-US" sz="1050"/>
          </a:p>
        </p:txBody>
      </p:sp>
      <p:pic>
        <p:nvPicPr>
          <p:cNvPr id="25" name="bootstrapFgRate1Reproc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838510" y="3591934"/>
            <a:ext cx="682674" cy="512006"/>
          </a:xfrm>
          <a:prstGeom prst="rect">
            <a:avLst/>
          </a:prstGeom>
        </p:spPr>
      </p:pic>
      <p:pic>
        <p:nvPicPr>
          <p:cNvPr id="26" name="bootstrapFgRate02Reprocs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697943" y="3591933"/>
            <a:ext cx="681076" cy="510807"/>
          </a:xfrm>
          <a:prstGeom prst="rect">
            <a:avLst/>
          </a:prstGeom>
        </p:spPr>
      </p:pic>
      <p:pic>
        <p:nvPicPr>
          <p:cNvPr id="27" name="bootstrapFgRate04Reprocs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983205" y="3591932"/>
            <a:ext cx="681077" cy="510808"/>
          </a:xfrm>
          <a:prstGeom prst="rect">
            <a:avLst/>
          </a:prstGeom>
        </p:spPr>
      </p:pic>
      <p:pic>
        <p:nvPicPr>
          <p:cNvPr id="52" name="bootstrapFgRate06Reprocs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4263127" y="3589745"/>
            <a:ext cx="685267" cy="513951"/>
          </a:xfrm>
          <a:prstGeom prst="rect">
            <a:avLst/>
          </a:prstGeom>
        </p:spPr>
      </p:pic>
      <p:pic>
        <p:nvPicPr>
          <p:cNvPr id="53" name="bootstrapFgRate08Reprocs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550512" y="3591932"/>
            <a:ext cx="682352" cy="51176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927645" y="4437112"/>
            <a:ext cx="33936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Bootstrap</a:t>
            </a:r>
            <a:endParaRPr lang="en-US" sz="1100"/>
          </a:p>
        </p:txBody>
      </p:sp>
      <p:pic>
        <p:nvPicPr>
          <p:cNvPr id="7" name="bootstrapBgRate1CorpcaOF.avi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2839909" y="2342891"/>
            <a:ext cx="680060" cy="510045"/>
          </a:xfrm>
          <a:prstGeom prst="rect">
            <a:avLst/>
          </a:prstGeom>
        </p:spPr>
      </p:pic>
      <p:pic>
        <p:nvPicPr>
          <p:cNvPr id="9" name="bootstrapBgRate02CorpcaOF.avi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710861" y="2341831"/>
            <a:ext cx="682349" cy="511762"/>
          </a:xfrm>
          <a:prstGeom prst="rect">
            <a:avLst/>
          </a:prstGeom>
        </p:spPr>
      </p:pic>
      <p:pic>
        <p:nvPicPr>
          <p:cNvPr id="13" name="bootstrapBgRate04CorpcaOF.avi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4996124" y="2338882"/>
            <a:ext cx="686281" cy="514711"/>
          </a:xfrm>
          <a:prstGeom prst="rect">
            <a:avLst/>
          </a:prstGeom>
        </p:spPr>
      </p:pic>
      <p:pic>
        <p:nvPicPr>
          <p:cNvPr id="20" name="bootstrapBgRate06CorpcaOF.avi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276045" y="2342593"/>
            <a:ext cx="681333" cy="511000"/>
          </a:xfrm>
          <a:prstGeom prst="rect">
            <a:avLst/>
          </a:prstGeom>
        </p:spPr>
      </p:pic>
      <p:pic>
        <p:nvPicPr>
          <p:cNvPr id="21" name="bootstrapBgRate08CorpcaOF.avi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3563888" y="2342593"/>
            <a:ext cx="680060" cy="510045"/>
          </a:xfrm>
          <a:prstGeom prst="rect">
            <a:avLst/>
          </a:prstGeom>
        </p:spPr>
      </p:pic>
      <p:pic>
        <p:nvPicPr>
          <p:cNvPr id="22" name="bootstrapFgRate1CorpcaOF.avi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2843808" y="1772816"/>
            <a:ext cx="669433" cy="502075"/>
          </a:xfrm>
          <a:prstGeom prst="rect">
            <a:avLst/>
          </a:prstGeom>
        </p:spPr>
      </p:pic>
      <p:pic>
        <p:nvPicPr>
          <p:cNvPr id="23" name="bootstrapFgRate02CorpcaOF.avi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5706944" y="1772816"/>
            <a:ext cx="672075" cy="504056"/>
          </a:xfrm>
          <a:prstGeom prst="rect">
            <a:avLst/>
          </a:prstGeom>
        </p:spPr>
      </p:pic>
      <p:pic>
        <p:nvPicPr>
          <p:cNvPr id="24" name="bootstrapFgRate04CorpcaOF.avi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985905" y="1770116"/>
            <a:ext cx="675675" cy="506756"/>
          </a:xfrm>
          <a:prstGeom prst="rect">
            <a:avLst/>
          </a:prstGeom>
        </p:spPr>
      </p:pic>
      <p:pic>
        <p:nvPicPr>
          <p:cNvPr id="29" name="bootstrapFgRate06CorpcaOF.avi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4276045" y="1770630"/>
            <a:ext cx="672349" cy="504262"/>
          </a:xfrm>
          <a:prstGeom prst="rect">
            <a:avLst/>
          </a:prstGeom>
        </p:spPr>
      </p:pic>
      <p:pic>
        <p:nvPicPr>
          <p:cNvPr id="30" name="bootstrapFgRate08CorpcaOF.avi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3563888" y="1772815"/>
            <a:ext cx="669433" cy="5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9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35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5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359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359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35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359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359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35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35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366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3666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3666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036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0366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äsentation8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</Words>
  <Application>Microsoft Office PowerPoint</Application>
  <PresentationFormat>On-screen Show (4:3)</PresentationFormat>
  <Paragraphs>7</Paragraphs>
  <Slides>1</Slides>
  <Notes>1</Notes>
  <HiddenSlides>0</HiddenSlides>
  <MMClips>15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Präsentation8neu</vt:lpstr>
      <vt:lpstr>1_Office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Huynh Luong</cp:lastModifiedBy>
  <cp:revision>703</cp:revision>
  <cp:lastPrinted>2016-11-09T20:58:18Z</cp:lastPrinted>
  <dcterms:created xsi:type="dcterms:W3CDTF">2014-04-16T13:22:23Z</dcterms:created>
  <dcterms:modified xsi:type="dcterms:W3CDTF">2017-09-01T13:25:18Z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